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1" r:id="rId4"/>
    <p:sldId id="260" r:id="rId5"/>
    <p:sldId id="257" r:id="rId6"/>
    <p:sldId id="258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D403-27B7-4BD8-BFAA-332CED0A1AF8}" type="datetimeFigureOut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D5115DB-B23D-4E88-B334-DC75910C2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ADF28-F3E4-49B8-AC08-1C27DA3B0C45}" type="datetimeFigureOut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F9279-219C-4774-979F-5DE99F465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2AA18-88AE-42EF-BF70-DF26F06CC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32F0-1BD1-4C2F-83CD-A8A58737C33B}" type="datetimeFigureOut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6933-9709-4902-8448-977B6DB4E90F}" type="datetimeFigureOut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99A71-71A4-4655-9ED1-A4369AC2A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DCF7-5BED-4FA0-A8B0-FEA9601F6138}" type="datetimeFigureOut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3899EE0-2780-47C1-9FEB-5BB1F0808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7F72-2C86-44AB-B567-C84AD724F5CE}" type="datetimeFigureOut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2B5D-B84F-4057-899B-714548396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58CBE-F15D-4399-A291-F7E855422244}" type="datetimeFigureOut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BE689AA-1DE3-4511-9B0F-4EFB2028A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CDC8-8807-487C-81A3-D3B002AC27D9}" type="datetimeFigureOut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987EE-6C5E-47F1-A9C1-7CD37732C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89776-2A5B-481E-B85F-692D39CCEC19}" type="datetimeFigureOut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056061-056B-4E07-8E62-BA282D585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FFC5940-A5D6-4E98-8A02-74AD31A25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A169D-F814-43D6-9D2F-556AB5F8E73F}" type="datetimeFigureOut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731D4-E0D5-4C7A-BA86-A7D3F5B4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F7A5B-D98E-4384-A953-B96922499A99}" type="datetimeFigureOut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2B8180-5A6A-45E6-AF05-415A4E026583}" type="datetimeFigureOut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52384B-5905-4D2A-A36F-DCB5AEE5A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68669" y="3200400"/>
            <a:ext cx="6400800" cy="1752600"/>
          </a:xfrm>
        </p:spPr>
        <p:txBody>
          <a:bodyPr/>
          <a:lstStyle/>
          <a:p>
            <a:r>
              <a:rPr lang="bg-BG" dirty="0" smtClean="0"/>
              <a:t>Николова Г., КАРАМАЛАКОВА Я., Ковачева Н., Станев С., Желева А., Гаджева В. </a:t>
            </a:r>
          </a:p>
          <a:p>
            <a:endParaRPr lang="bg-BG" i="1" dirty="0"/>
          </a:p>
          <a:p>
            <a:r>
              <a:rPr lang="bg-BG" i="1" dirty="0" smtClean="0"/>
              <a:t>Regulatory </a:t>
            </a:r>
            <a:r>
              <a:rPr lang="bg-BG" i="1" dirty="0"/>
              <a:t>Toxicology and Pharmacology,</a:t>
            </a:r>
            <a:r>
              <a:rPr lang="bg-BG" dirty="0"/>
              <a:t> 81, 1-7. (2016). </a:t>
            </a:r>
            <a:endParaRPr lang="bg-BG" dirty="0" smtClean="0"/>
          </a:p>
          <a:p>
            <a:r>
              <a:rPr lang="bg-BG" dirty="0" smtClean="0"/>
              <a:t>(</a:t>
            </a:r>
            <a:r>
              <a:rPr lang="bg-BG" dirty="0"/>
              <a:t>IF 2015= 2.227)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838200" y="381000"/>
            <a:ext cx="7239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bg-BG" sz="2000" dirty="0" smtClean="0">
                <a:solidFill>
                  <a:srgbClr val="FF0000"/>
                </a:solidFill>
              </a:rPr>
              <a:t>Протективен ефект на два нови природни антиоксидантА срещу оксидативната токсичност на леводопа при терапията на болестта Паркинсон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>
                <a:solidFill>
                  <a:srgbClr val="7B9899"/>
                </a:solidFill>
              </a:rPr>
              <a:t>Резултати</a:t>
            </a:r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76400" y="1524000"/>
            <a:ext cx="63145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Georgia" pitchFamily="18" charset="0"/>
              </a:rPr>
              <a:t>MDA </a:t>
            </a:r>
            <a:r>
              <a:rPr lang="bg-BG" sz="2800">
                <a:latin typeface="Georgia" pitchFamily="18" charset="0"/>
              </a:rPr>
              <a:t> в плазма и мозъчен хомогенат</a:t>
            </a:r>
            <a:endParaRPr lang="en-US" sz="2800">
              <a:latin typeface="Georgia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14600"/>
            <a:ext cx="3389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514600"/>
            <a:ext cx="3432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dirty="0" smtClean="0"/>
              <a:t>Протеин карбонилно съдържание в плазма и мозъчен хомогенат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057400"/>
            <a:ext cx="4392613" cy="3581400"/>
          </a:xfrm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057400"/>
            <a:ext cx="3632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>
                <a:solidFill>
                  <a:srgbClr val="7B9899"/>
                </a:solidFill>
              </a:rPr>
              <a:t>NO• pадикали</a:t>
            </a:r>
            <a:endParaRPr lang="en-US" smtClean="0">
              <a:solidFill>
                <a:srgbClr val="7B9899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33600"/>
            <a:ext cx="3667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250" y="2133600"/>
            <a:ext cx="3460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r>
              <a:rPr lang="bg-BG" dirty="0" smtClean="0">
                <a:solidFill>
                  <a:srgbClr val="7B9899"/>
                </a:solidFill>
              </a:rPr>
              <a:t>Изводи</a:t>
            </a:r>
            <a:endParaRPr lang="en-US" dirty="0" smtClean="0">
              <a:solidFill>
                <a:srgbClr val="7B98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100" dirty="0" smtClean="0"/>
              <a:t>Изследването показва, че двете етерични масла </a:t>
            </a:r>
            <a:r>
              <a:rPr lang="ru-RU" sz="2100" dirty="0" smtClean="0"/>
              <a:t>проявяват </a:t>
            </a:r>
            <a:r>
              <a:rPr lang="ru-RU" sz="2100" dirty="0" smtClean="0"/>
              <a:t>радикал уловящи свойства съизмерими с тези на класическите   антиоксиданти </a:t>
            </a:r>
            <a:r>
              <a:rPr lang="bg-BG" sz="2100" dirty="0" smtClean="0"/>
              <a:t>витамини </a:t>
            </a:r>
            <a:r>
              <a:rPr lang="en-US" sz="2100" dirty="0" smtClean="0"/>
              <a:t>C </a:t>
            </a:r>
            <a:r>
              <a:rPr lang="bg-BG" sz="2100" dirty="0" smtClean="0"/>
              <a:t>и </a:t>
            </a:r>
            <a:r>
              <a:rPr lang="en-US" sz="2100" dirty="0" err="1" smtClean="0"/>
              <a:t>Trolox</a:t>
            </a:r>
            <a:r>
              <a:rPr lang="en-US" sz="2100" dirty="0" smtClean="0"/>
              <a:t>, </a:t>
            </a:r>
            <a:r>
              <a:rPr lang="ru-RU" sz="2100" dirty="0" smtClean="0"/>
              <a:t>при остра оксидативна токсичност на </a:t>
            </a:r>
            <a:r>
              <a:rPr lang="bg-BG" sz="2100" dirty="0" smtClean="0"/>
              <a:t>Леводопа</a:t>
            </a:r>
            <a:r>
              <a:rPr lang="en-US" sz="2100" dirty="0" smtClean="0"/>
              <a:t> </a:t>
            </a:r>
            <a:r>
              <a:rPr lang="ru-RU" sz="2100" dirty="0" smtClean="0"/>
              <a:t>в предложения от нас експериментален модел </a:t>
            </a:r>
            <a:r>
              <a:rPr lang="ru-RU" sz="2100" dirty="0" smtClean="0"/>
              <a:t>на </a:t>
            </a:r>
            <a:r>
              <a:rPr lang="ru-RU" sz="2100" dirty="0" smtClean="0"/>
              <a:t>здрави животни.</a:t>
            </a:r>
          </a:p>
          <a:p>
            <a:pPr>
              <a:lnSpc>
                <a:spcPct val="80000"/>
              </a:lnSpc>
            </a:pPr>
            <a:r>
              <a:rPr lang="bg-BG" sz="2100" dirty="0" smtClean="0"/>
              <a:t>Изследваните класически антиоксиданти и етерични масла очевидно защитават клетките от окислителната токсичност, предизвикана от Леводопа, и вероятно могат да играят ключова роля в дезактивирането на </a:t>
            </a:r>
            <a:r>
              <a:rPr lang="en-US" sz="2100" dirty="0" smtClean="0"/>
              <a:t>ROS/RNS</a:t>
            </a:r>
            <a:r>
              <a:rPr lang="bg-BG" sz="21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bg-BG" sz="2100" dirty="0" smtClean="0"/>
              <a:t>Маслата  от </a:t>
            </a:r>
            <a:r>
              <a:rPr lang="en-US" sz="2100" dirty="0" smtClean="0"/>
              <a:t>Rosa </a:t>
            </a:r>
            <a:r>
              <a:rPr lang="en-US" sz="2100" dirty="0" err="1" smtClean="0"/>
              <a:t>damascena</a:t>
            </a:r>
            <a:r>
              <a:rPr lang="en-US" sz="2100" dirty="0" smtClean="0"/>
              <a:t> </a:t>
            </a:r>
            <a:r>
              <a:rPr lang="bg-BG" sz="2100" dirty="0" smtClean="0"/>
              <a:t>и </a:t>
            </a:r>
            <a:r>
              <a:rPr lang="en-US" sz="2100" dirty="0" err="1" smtClean="0"/>
              <a:t>Lavandula</a:t>
            </a:r>
            <a:r>
              <a:rPr lang="en-US" sz="2100" dirty="0" smtClean="0"/>
              <a:t> </a:t>
            </a:r>
            <a:r>
              <a:rPr lang="en-US" sz="2100" dirty="0" err="1" smtClean="0"/>
              <a:t>angustifolia</a:t>
            </a:r>
            <a:r>
              <a:rPr lang="en-US" sz="2100" dirty="0" smtClean="0"/>
              <a:t> </a:t>
            </a:r>
            <a:r>
              <a:rPr lang="bg-BG" sz="2100" dirty="0" smtClean="0"/>
              <a:t>проявяват поведение, много близко до класическите антиоксиданти витамини </a:t>
            </a:r>
            <a:r>
              <a:rPr lang="en-US" sz="2100" dirty="0" smtClean="0"/>
              <a:t>C </a:t>
            </a:r>
            <a:r>
              <a:rPr lang="bg-BG" sz="2100" dirty="0" smtClean="0"/>
              <a:t>и </a:t>
            </a:r>
            <a:r>
              <a:rPr lang="en-US" sz="2100" dirty="0" err="1" smtClean="0"/>
              <a:t>Trolox</a:t>
            </a:r>
            <a:r>
              <a:rPr lang="en-US" sz="2100" dirty="0" smtClean="0"/>
              <a:t>, </a:t>
            </a:r>
            <a:r>
              <a:rPr lang="bg-BG" sz="2100" dirty="0" smtClean="0"/>
              <a:t>което ги прави потенциални кандидати за широко експериментално изследване за възможната им употреба като протектори срещу оксидативна токсичност, предизвикани от лекарствена терапия на невродегенеративни </a:t>
            </a:r>
            <a:r>
              <a:rPr lang="bg-BG" sz="2100" dirty="0" smtClean="0"/>
              <a:t>заболявания.</a:t>
            </a:r>
            <a:endParaRPr lang="bg-BG" sz="2100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Nikolova, G., Karamalakova, Y., Kovacheva, N., Stanev, S., Zheleva, A. and Gadjeva, V., 2016. Protective effect of two essential oils isolated from Rosa damascena Mill. and Lavandula angustifolia Mill, and two classic antioxidants against L-dopa oxidative toxicity induced in healthy mice. </a:t>
            </a:r>
            <a:r>
              <a:rPr lang="en-US" i="1" smtClean="0"/>
              <a:t>Regulatory Toxicology and Pharmacology</a:t>
            </a:r>
            <a:r>
              <a:rPr lang="en-US" smtClean="0"/>
              <a:t>, </a:t>
            </a:r>
            <a:r>
              <a:rPr lang="en-US" i="1" smtClean="0"/>
              <a:t>81</a:t>
            </a:r>
            <a:r>
              <a:rPr lang="en-US" smtClean="0"/>
              <a:t>, pp.1-7.</a:t>
            </a:r>
            <a:r>
              <a:rPr lang="bg-BG" smtClean="0"/>
              <a:t> </a:t>
            </a:r>
            <a:r>
              <a:rPr lang="en-US" smtClean="0"/>
              <a:t>(IF =2.227)</a:t>
            </a:r>
          </a:p>
          <a:p>
            <a:pPr>
              <a:lnSpc>
                <a:spcPct val="90000"/>
              </a:lnSpc>
            </a:pPr>
            <a:r>
              <a:rPr lang="en-US" smtClean="0"/>
              <a:t>In search of new natural antioxidants for treatment of Parkinson neurodegenerative disease –</a:t>
            </a:r>
            <a:r>
              <a:rPr lang="en-US" b="1" smtClean="0"/>
              <a:t>Atlas of science </a:t>
            </a:r>
            <a:r>
              <a:rPr lang="en-US" smtClean="0"/>
              <a:t>Nikolova, G., Karamalakova, Y., Kovacheva, N., Stanev, S., Zheleva, A. and Gadjeva, V., 201</a:t>
            </a:r>
            <a:r>
              <a:rPr lang="bg-BG" smtClean="0"/>
              <a:t>7</a:t>
            </a:r>
            <a:r>
              <a:rPr lang="en-US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81000" y="1773238"/>
            <a:ext cx="8288338" cy="18891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bg-BG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БЛАГОДАРЯ  ЗА  ВНИМАНИЕТО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14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500" dirty="0" smtClean="0"/>
              <a:t>Много изследвания показват, че оксидативният стрес играе централна роля в патофизиологията на болестта Паркинсон. </a:t>
            </a:r>
          </a:p>
          <a:p>
            <a:pPr>
              <a:lnSpc>
                <a:spcPct val="90000"/>
              </a:lnSpc>
            </a:pPr>
            <a:r>
              <a:rPr lang="bg-BG" sz="2500" dirty="0" smtClean="0"/>
              <a:t>Леводопа </a:t>
            </a:r>
            <a:r>
              <a:rPr lang="en-US" sz="2500" dirty="0" smtClean="0"/>
              <a:t>–(</a:t>
            </a:r>
            <a:r>
              <a:rPr lang="bg-BG" sz="2500" dirty="0" smtClean="0"/>
              <a:t>дихидроксифенилаланин</a:t>
            </a:r>
            <a:r>
              <a:rPr lang="en-US" sz="2500" dirty="0" smtClean="0"/>
              <a:t>)</a:t>
            </a:r>
            <a:r>
              <a:rPr lang="bg-BG" sz="2500" dirty="0" smtClean="0"/>
              <a:t> е най-ефективният симптоматичен агент при лечението на болестта Паркинсон</a:t>
            </a:r>
            <a:r>
              <a:rPr lang="en-US" sz="2500" dirty="0" smtClean="0"/>
              <a:t>, </a:t>
            </a:r>
            <a:r>
              <a:rPr lang="bg-BG" sz="2500" dirty="0"/>
              <a:t>спрямо който се </a:t>
            </a:r>
            <a:r>
              <a:rPr lang="bg-BG" sz="2500" dirty="0" smtClean="0"/>
              <a:t>сравняват всички нови </a:t>
            </a:r>
            <a:r>
              <a:rPr lang="bg-BG" sz="2500" dirty="0" smtClean="0"/>
              <a:t>лекарствени средства</a:t>
            </a:r>
            <a:r>
              <a:rPr lang="bg-BG" sz="25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bg-BG" sz="2500" dirty="0" smtClean="0"/>
              <a:t>Продължителното лечение с Леводопа</a:t>
            </a:r>
            <a:r>
              <a:rPr lang="en-US" sz="2500" dirty="0" smtClean="0"/>
              <a:t> </a:t>
            </a:r>
            <a:r>
              <a:rPr lang="bg-BG" sz="2500" dirty="0" smtClean="0"/>
              <a:t>се свързва с моторни усложнения, при болни от Паркинсон.</a:t>
            </a:r>
          </a:p>
          <a:p>
            <a:pPr>
              <a:lnSpc>
                <a:spcPct val="90000"/>
              </a:lnSpc>
            </a:pPr>
            <a:r>
              <a:rPr lang="bg-BG" sz="2500" dirty="0" smtClean="0"/>
              <a:t>Високите  дози Леводопа  предполагат повишаване на оксидативния стрес, като по този начин могат да ускорят и прогресията на болестта. </a:t>
            </a:r>
            <a:endParaRPr lang="en-US" sz="2500" dirty="0" smtClean="0"/>
          </a:p>
          <a:p>
            <a:pPr>
              <a:lnSpc>
                <a:spcPct val="90000"/>
              </a:lnSpc>
            </a:pPr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bg-BG" dirty="0" smtClean="0"/>
              <a:t>Антиоксидантната терапия се предлага за профилактика и за намаляване на оксидативните увреждания, причинени от болестта и медикаментите. </a:t>
            </a:r>
          </a:p>
          <a:p>
            <a:r>
              <a:rPr lang="bg-BG" dirty="0" smtClean="0"/>
              <a:t>Въпреки големият брой проучвания, до настоящия момент клиничните изпитвания все още не са открили антиоксиданти за ефективно протектиране срещу оксидативните увреждания  на това невродегенеративно заболяване и неговата терапия.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bg-BG" sz="2300" smtClean="0"/>
              <a:t>Нашето проучване обръща внимание на нови източници в търсене на подходящи антиоксиданти срещу оксидативната токсичност на Леводопа - клинично използван препарат в терапията на Паркинсон</a:t>
            </a:r>
          </a:p>
          <a:p>
            <a:pPr>
              <a:lnSpc>
                <a:spcPct val="80000"/>
              </a:lnSpc>
            </a:pPr>
            <a:r>
              <a:rPr lang="bg-BG" sz="2300" smtClean="0"/>
              <a:t>Чрез редица проучвания е показано, че естествените полифеноли и терпени, съдържащи се в розовото и лавандуловото масло, могат да имат защитен ефект върху редица патологии, включително невродегенеративни заболявания.</a:t>
            </a:r>
          </a:p>
          <a:p>
            <a:pPr>
              <a:lnSpc>
                <a:spcPct val="80000"/>
              </a:lnSpc>
            </a:pPr>
            <a:r>
              <a:rPr lang="bg-BG" sz="2300" smtClean="0"/>
              <a:t>Невропротективните ефекти на много полифеноли и терпени се дължат на способността им да пресичат кръвно-мозъчната бариера и директно да улавят хелатирани метални йони и </a:t>
            </a:r>
            <a:r>
              <a:rPr lang="en-US" sz="2300" smtClean="0"/>
              <a:t>ROS/RNS </a:t>
            </a:r>
            <a:r>
              <a:rPr lang="bg-BG" sz="2300" smtClean="0"/>
              <a:t>в патологични концентрации и да оказват антиоксидантно действие в мозъка.</a:t>
            </a:r>
            <a:endParaRPr lang="en-US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>
                <a:solidFill>
                  <a:srgbClr val="7B9899"/>
                </a:solidFill>
              </a:rPr>
              <a:t>Цел на проучването:</a:t>
            </a:r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8504238" cy="4422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300" dirty="0" smtClean="0"/>
              <a:t>Целта на настоящото изследване е чрез акутен експериментален модел на здрави мишки, да се проучи възможността за намаляване оксидативния  стрес, индуциран от Леводопа след комбинирането </a:t>
            </a:r>
            <a:r>
              <a:rPr lang="en-US" sz="2300" dirty="0" smtClean="0"/>
              <a:t>ú</a:t>
            </a:r>
            <a:r>
              <a:rPr lang="bg-BG" sz="2300" dirty="0" smtClean="0"/>
              <a:t> с природни антиоксиданти като етеричните масла от </a:t>
            </a:r>
            <a:r>
              <a:rPr lang="en-US" sz="2300" i="1" dirty="0" err="1" smtClean="0"/>
              <a:t>Lavandula</a:t>
            </a:r>
            <a:r>
              <a:rPr lang="en-US" sz="2300" i="1" dirty="0" smtClean="0"/>
              <a:t> </a:t>
            </a:r>
            <a:r>
              <a:rPr lang="en-US" sz="2300" i="1" dirty="0" err="1" smtClean="0"/>
              <a:t>angustifolia</a:t>
            </a:r>
            <a:r>
              <a:rPr lang="en-US" sz="2300" i="1" dirty="0" smtClean="0"/>
              <a:t> Mill.</a:t>
            </a:r>
            <a:r>
              <a:rPr lang="en-US" sz="2300" dirty="0" smtClean="0"/>
              <a:t>, </a:t>
            </a:r>
            <a:r>
              <a:rPr lang="bg-BG" sz="2300" dirty="0" smtClean="0"/>
              <a:t>и </a:t>
            </a:r>
            <a:r>
              <a:rPr lang="en-US" sz="2300" i="1" dirty="0" smtClean="0"/>
              <a:t>Rosa </a:t>
            </a:r>
            <a:r>
              <a:rPr lang="en-US" sz="2300" i="1" dirty="0" err="1" smtClean="0"/>
              <a:t>damascena</a:t>
            </a:r>
            <a:r>
              <a:rPr lang="en-US" sz="2300" i="1" dirty="0" smtClean="0"/>
              <a:t> Mill. </a:t>
            </a:r>
            <a:r>
              <a:rPr lang="bg-BG" sz="2300" dirty="0" smtClean="0"/>
              <a:t>и класическите антиоксиданти витамин С и Тролокс.</a:t>
            </a:r>
          </a:p>
          <a:p>
            <a:pPr>
              <a:lnSpc>
                <a:spcPct val="90000"/>
              </a:lnSpc>
            </a:pPr>
            <a:r>
              <a:rPr lang="bg-BG" sz="2300" dirty="0" smtClean="0"/>
              <a:t>Антиоксидантните защитни ефекти срещу оксидативната токсичност на Леводопа</a:t>
            </a:r>
            <a:r>
              <a:rPr lang="en-US" sz="2300" dirty="0" smtClean="0"/>
              <a:t> </a:t>
            </a:r>
            <a:r>
              <a:rPr lang="bg-BG" sz="2300" dirty="0" smtClean="0"/>
              <a:t>бяха оценявани чрез измерване нивата на биомаркерите  на оксидативен стрес съответно: липидна пероксидация измерена като </a:t>
            </a:r>
            <a:r>
              <a:rPr lang="en-US" sz="2300" dirty="0" smtClean="0"/>
              <a:t>MDA</a:t>
            </a:r>
            <a:r>
              <a:rPr lang="bg-BG" sz="2300" dirty="0" smtClean="0"/>
              <a:t>, протеин карбонилно съдържание (РСС) и нивото на </a:t>
            </a:r>
            <a:r>
              <a:rPr lang="en-US" sz="2300" dirty="0" smtClean="0"/>
              <a:t>NO•</a:t>
            </a:r>
            <a:r>
              <a:rPr lang="bg-BG" sz="2300" dirty="0" smtClean="0"/>
              <a:t> радикали в </a:t>
            </a:r>
            <a:r>
              <a:rPr lang="bg-BG" sz="2300" dirty="0" smtClean="0"/>
              <a:t>мозък и плазма </a:t>
            </a:r>
            <a:r>
              <a:rPr lang="bg-BG" sz="2300" dirty="0" smtClean="0"/>
              <a:t>на експериментални животни.</a:t>
            </a: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За изследване на протективната активност на природни и синтетични антиоксиданти в комбинация с </a:t>
            </a:r>
            <a:r>
              <a:rPr lang="bg-BG" sz="2800" dirty="0" smtClean="0"/>
              <a:t>Леводопа </a:t>
            </a:r>
            <a:r>
              <a:rPr lang="ru-RU" sz="2800" dirty="0" smtClean="0"/>
              <a:t>беше използван акутен модел при здрави бели безпородни мишки разделени на 6  групи </a:t>
            </a:r>
            <a:r>
              <a:rPr lang="en-US" sz="2800" dirty="0" smtClean="0"/>
              <a:t>(n=6)</a:t>
            </a:r>
            <a:r>
              <a:rPr lang="ru-RU" sz="2800" dirty="0" smtClean="0"/>
              <a:t> от мъжки пол</a:t>
            </a:r>
            <a:r>
              <a:rPr lang="ru-RU" sz="2800" dirty="0" smtClean="0"/>
              <a:t>.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bg-BG" sz="2800" dirty="0" smtClean="0"/>
              <a:t>Параметрите на оксидативен стрес бяха изследвани в кръв и </a:t>
            </a:r>
            <a:r>
              <a:rPr lang="bg-BG" sz="2800" dirty="0" smtClean="0"/>
              <a:t>мозък при </a:t>
            </a:r>
            <a:r>
              <a:rPr lang="bg-BG" sz="2800" dirty="0" smtClean="0"/>
              <a:t>спазване на европейската директива за работа с експериментални животни.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887663" y="457200"/>
            <a:ext cx="2771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g-BG" b="1">
                <a:solidFill>
                  <a:srgbClr val="88A1AD"/>
                </a:solidFill>
                <a:latin typeface="Georgia" pitchFamily="18" charset="0"/>
              </a:rPr>
              <a:t>Материали и методи</a:t>
            </a:r>
            <a:endParaRPr lang="en-US" b="1">
              <a:solidFill>
                <a:srgbClr val="88A1AD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>
                <a:solidFill>
                  <a:srgbClr val="7B9899"/>
                </a:solidFill>
              </a:rPr>
              <a:t>Етерични масла и Витамини</a:t>
            </a:r>
            <a:endParaRPr lang="en-US" smtClean="0">
              <a:solidFill>
                <a:srgbClr val="7B9899"/>
              </a:solidFill>
            </a:endParaRPr>
          </a:p>
        </p:txBody>
      </p:sp>
      <p:pic>
        <p:nvPicPr>
          <p:cNvPr id="20482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1363" y="2268538"/>
            <a:ext cx="2173287" cy="1778000"/>
          </a:xfrm>
        </p:spPr>
      </p:pic>
      <p:pic>
        <p:nvPicPr>
          <p:cNvPr id="20483" name="Picture 6" descr="Image result for lavandula angustifo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6288" y="2257425"/>
            <a:ext cx="22098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914400" y="3967163"/>
            <a:ext cx="182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Rosa Damascena </a:t>
            </a:r>
          </a:p>
        </p:txBody>
      </p:sp>
      <p:pic>
        <p:nvPicPr>
          <p:cNvPr id="20485" name="Picture 8" descr="https://encrypted-tbn2.gstatic.com/images?q=tbn:ANd9GcSLpfaHU0P19G3viLVrZFATEsWA5Ws_svNVaPq893zTfbtVXF3Stk3E7bG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625" y="4371975"/>
            <a:ext cx="2781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1387475" y="5964238"/>
            <a:ext cx="1352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>
                <a:latin typeface="Georgia" pitchFamily="18" charset="0"/>
              </a:rPr>
              <a:t>Витамин С</a:t>
            </a:r>
            <a:endParaRPr lang="en-US">
              <a:latin typeface="Georgia" pitchFamily="18" charset="0"/>
            </a:endParaRPr>
          </a:p>
        </p:txBody>
      </p:sp>
      <p:pic>
        <p:nvPicPr>
          <p:cNvPr id="20487" name="Picture 10" descr="Image result for trolo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8638" y="4271963"/>
            <a:ext cx="27432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6488113" y="5811838"/>
            <a:ext cx="1073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>
                <a:latin typeface="Georgia" pitchFamily="18" charset="0"/>
              </a:rPr>
              <a:t>Тролокс</a:t>
            </a:r>
            <a:endParaRPr lang="en-US">
              <a:latin typeface="Georgia" pitchFamily="18" charset="0"/>
            </a:endParaRP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5856288" y="3798888"/>
            <a:ext cx="2308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>
                <a:latin typeface="Times New Roman" pitchFamily="18" charset="0"/>
                <a:cs typeface="Times New Roman" pitchFamily="18" charset="0"/>
              </a:rPr>
              <a:t>Lavandula angustifolia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TextBox 2"/>
          <p:cNvSpPr txBox="1">
            <a:spLocks noChangeArrowheads="1"/>
          </p:cNvSpPr>
          <p:nvPr/>
        </p:nvSpPr>
        <p:spPr bwMode="auto">
          <a:xfrm>
            <a:off x="304800" y="1470025"/>
            <a:ext cx="7859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>
                <a:latin typeface="Georgia" pitchFamily="18" charset="0"/>
              </a:rPr>
              <a:t>Етеричните масла бяха предоставени от нашите партньори от „Институт по розата и етеричномаслени култури“, гр. Казанлък </a:t>
            </a:r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>
                <a:solidFill>
                  <a:srgbClr val="7B9899"/>
                </a:solidFill>
              </a:rPr>
              <a:t>Методи</a:t>
            </a:r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Всички изследвания  бяха извършени в лабораториите по “Оксидативен стрес” и “ЕПР спектроскопия” в катедра </a:t>
            </a:r>
            <a:r>
              <a:rPr lang="en-US" sz="2400" dirty="0"/>
              <a:t>“</a:t>
            </a:r>
            <a:r>
              <a:rPr lang="ru-RU" sz="2400" dirty="0"/>
              <a:t>Химия и биохимия</a:t>
            </a:r>
            <a:r>
              <a:rPr lang="en-US" sz="2400" dirty="0"/>
              <a:t>” </a:t>
            </a:r>
            <a:r>
              <a:rPr lang="bg-BG" sz="2400" dirty="0"/>
              <a:t>на </a:t>
            </a:r>
            <a:r>
              <a:rPr lang="bg-BG" sz="2400" dirty="0" smtClean="0"/>
              <a:t>МФ</a:t>
            </a:r>
            <a:r>
              <a:rPr lang="ru-RU" sz="2400" dirty="0" smtClean="0"/>
              <a:t>, ТрУ.</a:t>
            </a:r>
            <a:endParaRPr lang="en-US" sz="24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352800"/>
            <a:ext cx="38227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352800"/>
            <a:ext cx="24193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smtClean="0">
                <a:solidFill>
                  <a:srgbClr val="7B9899"/>
                </a:solidFill>
              </a:rPr>
              <a:t>ЕПР МЕТОДИ</a:t>
            </a:r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318965" y="1676400"/>
            <a:ext cx="8504238" cy="4572000"/>
          </a:xfrm>
        </p:spPr>
        <p:txBody>
          <a:bodyPr/>
          <a:lstStyle/>
          <a:p>
            <a:r>
              <a:rPr lang="bg-BG" dirty="0"/>
              <a:t>ЕПР метод разработен в катедра Химия и биохимия на МФ, ТрУ, гр. Стара </a:t>
            </a:r>
            <a:r>
              <a:rPr lang="bg-BG" dirty="0" smtClean="0"/>
              <a:t>Загора за доказване на </a:t>
            </a:r>
            <a:r>
              <a:rPr lang="en-US" b="1" dirty="0" smtClean="0"/>
              <a:t>real time</a:t>
            </a:r>
            <a:r>
              <a:rPr lang="bg-BG" dirty="0" smtClean="0"/>
              <a:t> протичащи  процеси.</a:t>
            </a:r>
          </a:p>
          <a:p>
            <a:r>
              <a:rPr lang="bg-BG" sz="2800" dirty="0"/>
              <a:t>Спектрофотометрични  методи –за </a:t>
            </a:r>
            <a:r>
              <a:rPr lang="ru-RU" sz="2800" dirty="0"/>
              <a:t>определяне на </a:t>
            </a:r>
            <a:r>
              <a:rPr lang="ru-RU" sz="2800" dirty="0" smtClean="0"/>
              <a:t>крайни продукти на окисление на липиди и протеини в </a:t>
            </a:r>
            <a:r>
              <a:rPr lang="ru-RU" sz="2800" dirty="0" smtClean="0"/>
              <a:t>плазма</a:t>
            </a:r>
            <a:r>
              <a:rPr lang="en-US" sz="2800" dirty="0" smtClean="0"/>
              <a:t> </a:t>
            </a:r>
            <a:r>
              <a:rPr lang="bg-BG" sz="2800" dirty="0" smtClean="0"/>
              <a:t>и                                      тъканен хомогенат</a:t>
            </a:r>
            <a:r>
              <a:rPr lang="ru-RU" sz="2800" dirty="0" smtClean="0"/>
              <a:t>.</a:t>
            </a:r>
            <a:endParaRPr lang="en-US" sz="2800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327342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628</TotalTime>
  <Words>730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PowerPoint Presentation</vt:lpstr>
      <vt:lpstr>PowerPoint Presentation</vt:lpstr>
      <vt:lpstr>PowerPoint Presentation</vt:lpstr>
      <vt:lpstr>PowerPoint Presentation</vt:lpstr>
      <vt:lpstr>Цел на проучването:</vt:lpstr>
      <vt:lpstr>PowerPoint Presentation</vt:lpstr>
      <vt:lpstr>Етерични масла и Витамини</vt:lpstr>
      <vt:lpstr>Методи</vt:lpstr>
      <vt:lpstr>ЕПР МЕТОДИ</vt:lpstr>
      <vt:lpstr>Резултати</vt:lpstr>
      <vt:lpstr>Протеин карбонилно съдържание в плазма и мозъчен хомогенат</vt:lpstr>
      <vt:lpstr>NO• pадикали</vt:lpstr>
      <vt:lpstr>Изводи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Galina</dc:creator>
  <cp:lastModifiedBy>galina</cp:lastModifiedBy>
  <cp:revision>45</cp:revision>
  <dcterms:created xsi:type="dcterms:W3CDTF">2006-08-16T00:00:00Z</dcterms:created>
  <dcterms:modified xsi:type="dcterms:W3CDTF">2017-05-11T03:37:53Z</dcterms:modified>
</cp:coreProperties>
</file>